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c286ed5a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c286ed5a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c286ed5a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c286ed5a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c60bf3a2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c60bf3a2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c6ea8e3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c6ea8e3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c6ea8e3c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c6ea8e3c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c6ea8e3c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c6ea8e3c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c6feb1b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c6feb1b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2" name="Google Shape;13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1" name="Google Shape;15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53" name="Google Shape;15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7" name="Google Shape;157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" name="Google Shape;16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3" name="Google Shape;17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85" name="Google Shape;18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title"/>
          </p:nvPr>
        </p:nvSpPr>
        <p:spPr>
          <a:xfrm>
            <a:off x="2416100" y="576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TCP CUBIC</a:t>
            </a:r>
            <a:endParaRPr sz="3600"/>
          </a:p>
        </p:txBody>
      </p:sp>
      <p:sp>
        <p:nvSpPr>
          <p:cNvPr id="195" name="Google Shape;195;p17"/>
          <p:cNvSpPr txBox="1"/>
          <p:nvPr>
            <p:ph idx="1" type="body"/>
          </p:nvPr>
        </p:nvSpPr>
        <p:spPr>
          <a:xfrm>
            <a:off x="6149400" y="4305900"/>
            <a:ext cx="29946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Moisés Goulart de Oliveira</a:t>
            </a:r>
            <a:br>
              <a:rPr lang="pt-BR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Victor Dallagnol Bento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3804650" y="1606250"/>
            <a:ext cx="4261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Redes de Comunicação de Dados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idx="1" type="body"/>
          </p:nvPr>
        </p:nvSpPr>
        <p:spPr>
          <a:xfrm>
            <a:off x="1194375" y="1077300"/>
            <a:ext cx="3798900" cy="3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Por ser uma função cúbica, existem dois componentes para o crescimento da janela. A primeira é uma parte côncava onde o tamanho da janela aumenta rapidamente até o tamanho antes do último evento de congestionamento. Em seguida, está o crescimento convexo, onde CUBIC investiga mais largura de banda, lentamente no início e depois muito rapidamente. CUBIC passa muito tempo em um platô entre a região de crescimento côncava e convexa que permite que a rede se estabilize antes que CUBIC comece a procurar por mais largura de banda.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 rotWithShape="1">
          <a:blip r:embed="rId3">
            <a:alphaModFix/>
          </a:blip>
          <a:srcRect b="0" l="0" r="0" t="15832"/>
          <a:stretch/>
        </p:blipFill>
        <p:spPr>
          <a:xfrm>
            <a:off x="5225300" y="1778739"/>
            <a:ext cx="3742800" cy="22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/>
        </p:nvSpPr>
        <p:spPr>
          <a:xfrm>
            <a:off x="1907875" y="1224650"/>
            <a:ext cx="59298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TCP CUBIC não depende da cadência dos RTTs para aumentar o tamanho da janela. O tamanho da janela do CUBIC depende apenas do último evento de congestionamento.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 o TCP padrão, os fluxos com tempos de atraso de ida e volta muito curtos (RTTs) receberão os ACKs mais rapidamente e, portanto, suas janelas de congestionamento aumentaram mais rapidamente do que outros fluxos com RTTs mais longos.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TCP CUBIC pode ser considerado mais justo em relação aos fluxos, uma vez que o crescimento da janela é independente do RTT.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TCP CUBIC x TP Padrão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Simulações</a:t>
            </a:r>
            <a:endParaRPr/>
          </a:p>
        </p:txBody>
      </p:sp>
      <p:sp>
        <p:nvSpPr>
          <p:cNvPr id="270" name="Google Shape;270;p28"/>
          <p:cNvSpPr txBox="1"/>
          <p:nvPr>
            <p:ph idx="1" type="body"/>
          </p:nvPr>
        </p:nvSpPr>
        <p:spPr>
          <a:xfrm>
            <a:off x="1297500" y="1567550"/>
            <a:ext cx="290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gráfico mostra o aumento da janela de </a:t>
            </a:r>
            <a:r>
              <a:rPr lang="pt-BR"/>
              <a:t>transferência em uma comunicação entre o nó 0 e 3 onde a conexão entre 1 e 2 é um gargalo da comunicação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550" y="1567550"/>
            <a:ext cx="41338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 rotWithShape="1">
          <a:blip r:embed="rId4">
            <a:alphaModFix/>
          </a:blip>
          <a:srcRect b="0" l="0" r="10594" t="8307"/>
          <a:stretch/>
        </p:blipFill>
        <p:spPr>
          <a:xfrm>
            <a:off x="4216475" y="2627350"/>
            <a:ext cx="39814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/>
        </p:nvSpPr>
        <p:spPr>
          <a:xfrm>
            <a:off x="4406075" y="1518125"/>
            <a:ext cx="635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2Gbps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10ms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7524075" y="1518125"/>
            <a:ext cx="596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2Gbps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10ms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5866250" y="1567550"/>
            <a:ext cx="681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1,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2Gbps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100ms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Simulações</a:t>
            </a:r>
            <a:endParaRPr/>
          </a:p>
        </p:txBody>
      </p:sp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1297500" y="1567550"/>
            <a:ext cx="2904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</a:t>
            </a:r>
            <a:r>
              <a:rPr lang="pt-BR"/>
              <a:t> gráfico mostra o comportamento da janela de transferência em uma comunicação entre o nó 4 e 1 e entre 5 e 0 onde a conexão entre 3 e 2 é um gargalo da comunicação.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 </a:t>
            </a:r>
            <a:r>
              <a:rPr lang="pt-BR"/>
              <a:t>início</a:t>
            </a:r>
            <a:r>
              <a:rPr lang="pt-BR"/>
              <a:t> das </a:t>
            </a:r>
            <a:r>
              <a:rPr lang="pt-BR"/>
              <a:t>transferências</a:t>
            </a:r>
            <a:r>
              <a:rPr lang="pt-BR"/>
              <a:t> acontece em momentos diferentes, mostrando que quando outro host entra na rede, o outro deve se ajustar de modo em que todos consigam se comunicar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100" y="955025"/>
            <a:ext cx="32480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800" y="2631425"/>
            <a:ext cx="4636800" cy="219516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 txBox="1"/>
          <p:nvPr/>
        </p:nvSpPr>
        <p:spPr>
          <a:xfrm>
            <a:off x="4940000" y="1169150"/>
            <a:ext cx="6246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2Gbps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10ms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4901450" y="1843500"/>
            <a:ext cx="7017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2Gbps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10ms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7595500" y="1145300"/>
            <a:ext cx="7017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2Gbps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10ms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7595500" y="1802713"/>
            <a:ext cx="7017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2Gbps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10ms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6168263" y="1269200"/>
            <a:ext cx="7017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1,5</a:t>
            </a:r>
            <a:r>
              <a:rPr lang="pt-BR" sz="1000">
                <a:latin typeface="Lato"/>
                <a:ea typeface="Lato"/>
                <a:cs typeface="Lato"/>
                <a:sym typeface="Lato"/>
              </a:rPr>
              <a:t>Gbps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100ms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9" name="Google Shape;289;p29"/>
          <p:cNvCxnSpPr/>
          <p:nvPr/>
        </p:nvCxnSpPr>
        <p:spPr>
          <a:xfrm rot="10800000">
            <a:off x="4819650" y="2729000"/>
            <a:ext cx="0" cy="1895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9"/>
          <p:cNvCxnSpPr/>
          <p:nvPr/>
        </p:nvCxnSpPr>
        <p:spPr>
          <a:xfrm rot="10800000">
            <a:off x="5533925" y="2719425"/>
            <a:ext cx="14400" cy="1900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9"/>
          <p:cNvCxnSpPr/>
          <p:nvPr/>
        </p:nvCxnSpPr>
        <p:spPr>
          <a:xfrm flipH="1" rot="10800000">
            <a:off x="7548575" y="2728800"/>
            <a:ext cx="4800" cy="1881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9"/>
          <p:cNvCxnSpPr/>
          <p:nvPr/>
        </p:nvCxnSpPr>
        <p:spPr>
          <a:xfrm>
            <a:off x="8443925" y="2733675"/>
            <a:ext cx="4800" cy="1871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9"/>
          <p:cNvSpPr txBox="1"/>
          <p:nvPr/>
        </p:nvSpPr>
        <p:spPr>
          <a:xfrm>
            <a:off x="4441800" y="2631425"/>
            <a:ext cx="767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D9D9D9"/>
                </a:highlight>
                <a:latin typeface="Lato"/>
                <a:ea typeface="Lato"/>
                <a:cs typeface="Lato"/>
                <a:sym typeface="Lato"/>
              </a:rPr>
              <a:t>5 &lt;-&gt; 0</a:t>
            </a:r>
            <a:endParaRPr>
              <a:highlight>
                <a:srgbClr val="D9D9D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5151725" y="2631425"/>
            <a:ext cx="819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D9D9D9"/>
                </a:highlight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pt-BR">
                <a:highlight>
                  <a:srgbClr val="D9D9D9"/>
                </a:highlight>
                <a:latin typeface="Lato"/>
                <a:ea typeface="Lato"/>
                <a:cs typeface="Lato"/>
                <a:sym typeface="Lato"/>
              </a:rPr>
              <a:t> &lt;-&gt; 1</a:t>
            </a:r>
            <a:endParaRPr>
              <a:highlight>
                <a:srgbClr val="D9D9D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7238675" y="2631425"/>
            <a:ext cx="624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D9D9D9"/>
                </a:highlight>
                <a:latin typeface="Lato"/>
                <a:ea typeface="Lato"/>
                <a:cs typeface="Lato"/>
                <a:sym typeface="Lato"/>
              </a:rPr>
              <a:t>5 e 0  out</a:t>
            </a:r>
            <a:endParaRPr>
              <a:highlight>
                <a:srgbClr val="D9D9D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9"/>
          <p:cNvSpPr txBox="1"/>
          <p:nvPr/>
        </p:nvSpPr>
        <p:spPr>
          <a:xfrm>
            <a:off x="8134025" y="2631425"/>
            <a:ext cx="624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D9D9D9"/>
                </a:highlight>
                <a:latin typeface="Lato"/>
                <a:ea typeface="Lato"/>
                <a:cs typeface="Lato"/>
                <a:sym typeface="Lato"/>
              </a:rPr>
              <a:t>4 e 1</a:t>
            </a:r>
            <a:endParaRPr>
              <a:highlight>
                <a:srgbClr val="D9D9D9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D9D9D9"/>
                </a:highlight>
                <a:latin typeface="Lato"/>
                <a:ea typeface="Lato"/>
                <a:cs typeface="Lato"/>
                <a:sym typeface="Lato"/>
              </a:rPr>
              <a:t>out</a:t>
            </a:r>
            <a:endParaRPr>
              <a:highlight>
                <a:srgbClr val="D9D9D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TCP (Transmission Control Protocol)</a:t>
            </a:r>
            <a:endParaRPr/>
          </a:p>
        </p:txBody>
      </p:sp>
      <p:sp>
        <p:nvSpPr>
          <p:cNvPr id="202" name="Google Shape;202;p18"/>
          <p:cNvSpPr txBox="1"/>
          <p:nvPr>
            <p:ph idx="1" type="body"/>
          </p:nvPr>
        </p:nvSpPr>
        <p:spPr>
          <a:xfrm>
            <a:off x="1590000" y="1307850"/>
            <a:ext cx="6746400" cy="20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Protocolo presente na camada de transporte da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arquitetura TCP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/IP sendo orientado a conexões.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 como objetivo a transmissão de forma econômica e confiável entre transmissor e receptor.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Comunicação </a:t>
            </a:r>
            <a:r>
              <a:rPr i="1"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full-duplex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tanto Transmissor quanto Receptor podem transmitir dados em ambos os sentidos.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troca de dados é feita na forma de segmentos.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❏"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conexão é 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estabelecida</a:t>
            </a: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pelo</a:t>
            </a:r>
            <a:r>
              <a:rPr i="1"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3-way handshake.</a:t>
            </a:r>
            <a:endParaRPr i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875" y="3465675"/>
            <a:ext cx="2518151" cy="14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Protocolo Janela Deslizante </a:t>
            </a:r>
            <a:endParaRPr/>
          </a:p>
        </p:txBody>
      </p:sp>
      <p:sp>
        <p:nvSpPr>
          <p:cNvPr id="209" name="Google Shape;209;p19"/>
          <p:cNvSpPr txBox="1"/>
          <p:nvPr>
            <p:ph idx="1" type="body"/>
          </p:nvPr>
        </p:nvSpPr>
        <p:spPr>
          <a:xfrm>
            <a:off x="446675" y="1980075"/>
            <a:ext cx="538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/>
              <a:t>Melhor desempenho na transferência de dados em redes full duplex.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/>
              <a:t>Otimiza o uso da banda disponível (</a:t>
            </a:r>
            <a:r>
              <a:rPr i="1" lang="pt-BR"/>
              <a:t>troughput</a:t>
            </a:r>
            <a:r>
              <a:rPr lang="pt-BR"/>
              <a:t> aumenta</a:t>
            </a:r>
            <a:r>
              <a:rPr lang="pt-BR"/>
              <a:t>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/>
              <a:t>O tamanho da janela limita o número de segmentos que podem ser enviados por vez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/>
              <a:t>Tamanho da janela em como objetivo: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pt-BR"/>
              <a:t>Recuperação de erros;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pt-BR"/>
              <a:t>Ordenação dos segmentos;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pt-BR"/>
              <a:t>Controle de fluxo.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pt-BR"/>
              <a:t>Utiliza temporizadores.</a:t>
            </a:r>
            <a:endParaRPr/>
          </a:p>
        </p:txBody>
      </p:sp>
      <p:pic>
        <p:nvPicPr>
          <p:cNvPr id="210" name="Google Shape;2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475" y="1460250"/>
            <a:ext cx="3008125" cy="322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Controle de Congestionamento</a:t>
            </a:r>
            <a:endParaRPr/>
          </a:p>
        </p:txBody>
      </p:sp>
      <p:sp>
        <p:nvSpPr>
          <p:cNvPr id="216" name="Google Shape;216;p20"/>
          <p:cNvSpPr txBox="1"/>
          <p:nvPr>
            <p:ph idx="1" type="body"/>
          </p:nvPr>
        </p:nvSpPr>
        <p:spPr>
          <a:xfrm>
            <a:off x="618775" y="1645650"/>
            <a:ext cx="4434600" cy="3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Congestionamentos podem ocorrer por: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i="1" lang="pt-BR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Timeouts</a:t>
            </a:r>
            <a:r>
              <a:rPr lang="pt-BR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determinado pelo RRT (</a:t>
            </a:r>
            <a:r>
              <a:rPr i="1" lang="pt-BR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Round Trip Time</a:t>
            </a:r>
            <a:r>
              <a:rPr lang="pt-BR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i="1" lang="pt-BR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i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pt-BR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ACKs duplicados;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pt-BR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Perda de pacotes.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controle de congestionamento é feito pelo uso da Janela  de Congestionamento (</a:t>
            </a:r>
            <a:r>
              <a:rPr i="1" lang="pt-BR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cwnd</a:t>
            </a:r>
            <a:r>
              <a:rPr lang="pt-BR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 e da Janela de Repetição (rwnd) tendo como objetivo melhorar as conexões de internet, limitando a capacidade de transmissão.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747" y="1509025"/>
            <a:ext cx="3582800" cy="24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/>
          <p:nvPr/>
        </p:nvSpPr>
        <p:spPr>
          <a:xfrm>
            <a:off x="5349750" y="3927225"/>
            <a:ext cx="3582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Controle de Congestionamento vs Controle de Fluxo</a:t>
            </a:r>
            <a:endParaRPr i="1" sz="10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Controle de Congestionamento</a:t>
            </a:r>
            <a:endParaRPr/>
          </a:p>
        </p:txBody>
      </p:sp>
      <p:sp>
        <p:nvSpPr>
          <p:cNvPr id="224" name="Google Shape;224;p21"/>
          <p:cNvSpPr txBox="1"/>
          <p:nvPr>
            <p:ph idx="1" type="body"/>
          </p:nvPr>
        </p:nvSpPr>
        <p:spPr>
          <a:xfrm>
            <a:off x="647700" y="1567550"/>
            <a:ext cx="4305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É feito entre os hosts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Limita a taxa de envio quando a rede está congestionada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desafios: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Como perceber o congestionamento?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Como limitar a taxa de envio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Como modificar a taxa de envio?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1460250"/>
            <a:ext cx="4038600" cy="231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perceber que há um congestionamento?</a:t>
            </a:r>
            <a:endParaRPr/>
          </a:p>
        </p:txBody>
      </p:sp>
      <p:pic>
        <p:nvPicPr>
          <p:cNvPr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0" r="0" t="23488"/>
          <a:stretch/>
        </p:blipFill>
        <p:spPr>
          <a:xfrm>
            <a:off x="1533525" y="1476372"/>
            <a:ext cx="6076950" cy="34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limitar a taxa de envio?</a:t>
            </a:r>
            <a:endParaRPr/>
          </a:p>
        </p:txBody>
      </p:sp>
      <p:sp>
        <p:nvSpPr>
          <p:cNvPr id="237" name="Google Shape;237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Limitando o </a:t>
            </a:r>
            <a:r>
              <a:rPr lang="pt-BR"/>
              <a:t>número</a:t>
            </a:r>
            <a:r>
              <a:rPr lang="pt-BR"/>
              <a:t> de bytes sem ACK no pipeline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Onde o tamanho da janela de envio é limitado tanto pelo tamanho do buffer do destino (rwnd) quanto pelo tamanho da janela de congestionamento (cwnd) que é o limite da rede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LastByteSent–LastByteAcked ≤ min{cwnd, rwnd}</a:t>
            </a:r>
            <a:endParaRPr/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3154763"/>
            <a:ext cx="571500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ajustar a taxa de envio?</a:t>
            </a:r>
            <a:endParaRPr/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1297500" y="1567550"/>
            <a:ext cx="3883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Como incrementar a taxa de envio?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t-BR"/>
              <a:t>(Rápida mas nem tanto)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Como encontrar o melhor ajuste de acordo com o congestionamento da rede?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Solução: </a:t>
            </a:r>
            <a:r>
              <a:rPr b="1" lang="pt-BR"/>
              <a:t>Algoritmos de controle de congestionamento</a:t>
            </a:r>
            <a:endParaRPr b="1"/>
          </a:p>
        </p:txBody>
      </p:sp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0" l="37075" r="0" t="0"/>
          <a:stretch/>
        </p:blipFill>
        <p:spPr>
          <a:xfrm>
            <a:off x="5752600" y="1226650"/>
            <a:ext cx="3391400" cy="35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TCP CUBIC</a:t>
            </a:r>
            <a:endParaRPr/>
          </a:p>
        </p:txBody>
      </p:sp>
      <p:sp>
        <p:nvSpPr>
          <p:cNvPr id="251" name="Google Shape;251;p25"/>
          <p:cNvSpPr txBox="1"/>
          <p:nvPr>
            <p:ph idx="1" type="body"/>
          </p:nvPr>
        </p:nvSpPr>
        <p:spPr>
          <a:xfrm>
            <a:off x="4018025" y="1567550"/>
            <a:ext cx="4318500" cy="3133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Algoritmo de Controle de Congestionamento;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Otimizado para redes com alta largura de banda com alta latência;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tamanho da janela é uma função cúbica do tempo desde o último evento de congestionamento;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425" y="3396340"/>
            <a:ext cx="4191300" cy="5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